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7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4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61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23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0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1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42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7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77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5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6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6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196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2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397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smtClean="0"/>
              <a:t>Shadow Christians are the Ministry Workforce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4241" y="6012367"/>
            <a:ext cx="10572000" cy="434974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Jeff Iorg, President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57" y="6100841"/>
            <a:ext cx="3878516" cy="5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 smtClean="0"/>
              <a:t>Are </a:t>
            </a:r>
            <a:r>
              <a:rPr lang="en-US" dirty="0" smtClean="0"/>
              <a:t>the Ministry workforce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1938" y="3223967"/>
            <a:ext cx="9530862" cy="2634831"/>
          </a:xfrm>
          <a:effectLst/>
        </p:spPr>
        <p:txBody>
          <a:bodyPr anchor="t">
            <a:normAutofit/>
          </a:bodyPr>
          <a:lstStyle/>
          <a:p>
            <a:pPr marL="0" lvl="0" indent="0" algn="ctr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 volunteers or employees, these shadow Christians accomplish the organization’s mission by staying on task and doing their job.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 smtClean="0"/>
              <a:t>Are </a:t>
            </a:r>
            <a:r>
              <a:rPr lang="en-US" dirty="0" smtClean="0"/>
              <a:t>the Ministry workforce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1957371"/>
            <a:ext cx="10856165" cy="2388959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chart of “Kingdom Inc.”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Top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Disciples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 (Luke 10:1) were supposed to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299" y="3935920"/>
            <a:ext cx="5448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0" lvl="3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Pray (Luke 10:2)</a:t>
            </a:r>
          </a:p>
          <a:p>
            <a:pPr marL="1828800" lvl="3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 (Luke 10:4)</a:t>
            </a:r>
          </a:p>
          <a:p>
            <a:pPr marL="1828800" lvl="3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Bless (Luke 10:5-6)</a:t>
            </a:r>
          </a:p>
          <a:p>
            <a:pPr marL="1828800" lvl="3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Reside (Luke 10:7-8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6698" y="3940370"/>
            <a:ext cx="54672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85950" lvl="3" indent="-51435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 (Luke 10:9a)</a:t>
            </a:r>
          </a:p>
          <a:p>
            <a:pPr marL="1885950" lvl="3" indent="-51435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Witness (Luke 10:9b)</a:t>
            </a:r>
          </a:p>
          <a:p>
            <a:pPr marL="1885950" lvl="3" indent="-514350"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Warn (Luke 10:10–11a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560" y="6038340"/>
            <a:ext cx="9355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7917" y="5663520"/>
            <a:ext cx="10856165" cy="2388959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assignments were hands-on ministry tasks, not managing others who did the work. </a:t>
            </a:r>
          </a:p>
        </p:txBody>
      </p:sp>
    </p:spTree>
    <p:extLst>
      <p:ext uri="{BB962C8B-B14F-4D97-AF65-F5344CB8AC3E}">
        <p14:creationId xmlns:p14="http://schemas.microsoft.com/office/powerpoint/2010/main" val="205860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/>
              <a:t>Are </a:t>
            </a:r>
            <a:r>
              <a:rPr lang="en-US" dirty="0" smtClean="0"/>
              <a:t>the Ministry workforce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3880721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Followers are vital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“Leadership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influence relationship among leaders and followers who intend real changes that reflect their mutual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purposes” (Joseph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Rost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 in the 21</a:t>
            </a:r>
            <a:r>
              <a:rPr lang="en-US" sz="30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Shadow Christians occupy leadership roles on the org charts in most churches and ministries.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560" y="6038340"/>
            <a:ext cx="9355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94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/>
              <a:t>Are </a:t>
            </a:r>
            <a:r>
              <a:rPr lang="en-US" dirty="0" smtClean="0"/>
              <a:t>the Ministry workforce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2262937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on these leadership roles because they have a strong sense that it’s what God wants them to do.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 shadow Christian who needs to find a place to serve? Work through these steps: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560" y="6038340"/>
            <a:ext cx="9355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84000" y="4419519"/>
            <a:ext cx="5312000" cy="2262937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to guide you.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ministry opportunity that matches your gifts, skill set, personal interests, and life experiences.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5999" y="4395993"/>
            <a:ext cx="5892717" cy="2262937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willing to start small.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roll and start serving. </a:t>
            </a:r>
          </a:p>
        </p:txBody>
      </p:sp>
    </p:spTree>
    <p:extLst>
      <p:ext uri="{BB962C8B-B14F-4D97-AF65-F5344CB8AC3E}">
        <p14:creationId xmlns:p14="http://schemas.microsoft.com/office/powerpoint/2010/main" val="139251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 smtClean="0"/>
              <a:t>Do </a:t>
            </a:r>
            <a:r>
              <a:rPr lang="en-US" dirty="0" smtClean="0"/>
              <a:t>the Dirty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733773"/>
            <a:ext cx="10856165" cy="3948381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hospitality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protective services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Doing invisible tasks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Manning 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leanup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crews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a dirty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560" y="6038340"/>
            <a:ext cx="9355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6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 smtClean="0"/>
              <a:t>Fund </a:t>
            </a:r>
            <a:r>
              <a:rPr lang="en-US" dirty="0" smtClean="0"/>
              <a:t>Churches and </a:t>
            </a:r>
            <a:r>
              <a:rPr lang="en-US" dirty="0" smtClean="0"/>
              <a:t>Ministries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4419983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provides ministry money? 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financial resources come from God, they almost always pass through someone’s hands on the way to a church’s bank account. 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560" y="6038340"/>
            <a:ext cx="9355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50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/>
              <a:t>Fund Churches and Ministries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4419983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provides ministry money? 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Gifts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matter more than identity; sacrifice matters more than show; proportion matters more than amount.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4125" lvl="2" indent="-339725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owners who provided a colt (Luke 19:30–34).</a:t>
            </a:r>
          </a:p>
          <a:p>
            <a:pPr marL="1254125" lvl="2" indent="-339725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gave a room to Jesus for the Last Supper (Mark 14:13–16). </a:t>
            </a:r>
          </a:p>
          <a:p>
            <a:pPr marL="1254125" lvl="2" indent="-339725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boy who gave the bread and fish (John 6:9).</a:t>
            </a:r>
          </a:p>
          <a:p>
            <a:pPr marL="1254125" lvl="2" indent="-339725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widow’s mites (Mark 12:42–44). 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74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/>
              <a:t>Fund Churches and Ministries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4419983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Church focused giving is modeled by believers in Acts (Acts 11:27–30)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Antioch offering was given by “each of the disciples” (11:29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Proportional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“each according to his ability” (11:29); Participation was widespread and individualized.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Hurting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have to be helped, no matter their religious or political beliefs, no matter past racial or ethnic conflicts.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Shadow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 send missionaries, with the necessary financial support, to expand God’s kingdom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24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/>
              <a:t>Fund Churches and Ministries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4419983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myth of big donors.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 of ministry finance is the vast number of everyday people who give relatively small gifts.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judges people who lie about their giving. Shadow Christians are quiet donors who give without fanfare.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“major donors” in Acts did not turn out so well.  Ananias and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Sapphira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(Acts 5:1–11)</a:t>
            </a:r>
          </a:p>
        </p:txBody>
      </p:sp>
    </p:spTree>
    <p:extLst>
      <p:ext uri="{BB962C8B-B14F-4D97-AF65-F5344CB8AC3E}">
        <p14:creationId xmlns:p14="http://schemas.microsoft.com/office/powerpoint/2010/main" val="69803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370" y="167149"/>
            <a:ext cx="7397261" cy="1580628"/>
          </a:xfrm>
        </p:spPr>
        <p:txBody>
          <a:bodyPr/>
          <a:lstStyle/>
          <a:p>
            <a:pPr lvl="0" algn="ctr"/>
            <a:r>
              <a:rPr lang="en-US" dirty="0" smtClean="0"/>
              <a:t>Shadow Christians </a:t>
            </a:r>
            <a:r>
              <a:rPr lang="en-US" dirty="0"/>
              <a:t>Fund Churches and Ministries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917" y="2262171"/>
            <a:ext cx="10856165" cy="4419983"/>
          </a:xfrm>
          <a:effectLst/>
        </p:spPr>
        <p:txBody>
          <a:bodyPr anchor="t"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Shadow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Christians give generously for many reasons but seldom to attract attention to themselves.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shadow Christian, you channel God’s resources, enjoy doing so, and draw deep satisfaction from the impact your gifts make in the lives of others.</a:t>
            </a:r>
          </a:p>
        </p:txBody>
      </p:sp>
    </p:spTree>
    <p:extLst>
      <p:ext uri="{BB962C8B-B14F-4D97-AF65-F5344CB8AC3E}">
        <p14:creationId xmlns:p14="http://schemas.microsoft.com/office/powerpoint/2010/main" val="193778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36" y="1212449"/>
            <a:ext cx="5667375" cy="2743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87647" y="4175532"/>
            <a:ext cx="1468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www.gs.edu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139"/>
          <p:cNvSpPr>
            <a:spLocks noChangeArrowheads="1"/>
          </p:cNvSpPr>
          <p:nvPr/>
        </p:nvSpPr>
        <p:spPr bwMode="auto">
          <a:xfrm>
            <a:off x="4449899" y="4216889"/>
            <a:ext cx="327221" cy="327221"/>
          </a:xfrm>
          <a:prstGeom prst="ellipse">
            <a:avLst/>
          </a:prstGeom>
          <a:noFill/>
          <a:ln w="19050">
            <a:solidFill>
              <a:srgbClr val="FFFFFF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Freeform 140"/>
          <p:cNvSpPr>
            <a:spLocks noEditPoints="1"/>
          </p:cNvSpPr>
          <p:nvPr/>
        </p:nvSpPr>
        <p:spPr bwMode="auto">
          <a:xfrm>
            <a:off x="4543756" y="4279762"/>
            <a:ext cx="131357" cy="205246"/>
          </a:xfrm>
          <a:custGeom>
            <a:avLst/>
            <a:gdLst>
              <a:gd name="T0" fmla="*/ 155 w 155"/>
              <a:gd name="T1" fmla="*/ 76 h 242"/>
              <a:gd name="T2" fmla="*/ 155 w 155"/>
              <a:gd name="T3" fmla="*/ 76 h 242"/>
              <a:gd name="T4" fmla="*/ 78 w 155"/>
              <a:gd name="T5" fmla="*/ 0 h 242"/>
              <a:gd name="T6" fmla="*/ 0 w 155"/>
              <a:gd name="T7" fmla="*/ 76 h 242"/>
              <a:gd name="T8" fmla="*/ 0 w 155"/>
              <a:gd name="T9" fmla="*/ 76 h 242"/>
              <a:gd name="T10" fmla="*/ 0 w 155"/>
              <a:gd name="T11" fmla="*/ 79 h 242"/>
              <a:gd name="T12" fmla="*/ 46 w 155"/>
              <a:gd name="T13" fmla="*/ 156 h 242"/>
              <a:gd name="T14" fmla="*/ 78 w 155"/>
              <a:gd name="T15" fmla="*/ 242 h 242"/>
              <a:gd name="T16" fmla="*/ 109 w 155"/>
              <a:gd name="T17" fmla="*/ 156 h 242"/>
              <a:gd name="T18" fmla="*/ 155 w 155"/>
              <a:gd name="T19" fmla="*/ 79 h 242"/>
              <a:gd name="T20" fmla="*/ 155 w 155"/>
              <a:gd name="T21" fmla="*/ 76 h 242"/>
              <a:gd name="T22" fmla="*/ 78 w 155"/>
              <a:gd name="T23" fmla="*/ 100 h 242"/>
              <a:gd name="T24" fmla="*/ 54 w 155"/>
              <a:gd name="T25" fmla="*/ 76 h 242"/>
              <a:gd name="T26" fmla="*/ 78 w 155"/>
              <a:gd name="T27" fmla="*/ 53 h 242"/>
              <a:gd name="T28" fmla="*/ 101 w 155"/>
              <a:gd name="T29" fmla="*/ 76 h 242"/>
              <a:gd name="T30" fmla="*/ 78 w 155"/>
              <a:gd name="T31" fmla="*/ 10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5" h="242">
                <a:moveTo>
                  <a:pt x="155" y="76"/>
                </a:moveTo>
                <a:cubicBezTo>
                  <a:pt x="155" y="76"/>
                  <a:pt x="155" y="76"/>
                  <a:pt x="155" y="76"/>
                </a:cubicBezTo>
                <a:cubicBezTo>
                  <a:pt x="153" y="34"/>
                  <a:pt x="119" y="1"/>
                  <a:pt x="78" y="0"/>
                </a:cubicBezTo>
                <a:cubicBezTo>
                  <a:pt x="36" y="1"/>
                  <a:pt x="2" y="34"/>
                  <a:pt x="0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0" y="78"/>
                  <a:pt x="0" y="79"/>
                </a:cubicBezTo>
                <a:cubicBezTo>
                  <a:pt x="0" y="111"/>
                  <a:pt x="26" y="130"/>
                  <a:pt x="46" y="156"/>
                </a:cubicBezTo>
                <a:cubicBezTo>
                  <a:pt x="70" y="186"/>
                  <a:pt x="78" y="242"/>
                  <a:pt x="78" y="242"/>
                </a:cubicBezTo>
                <a:cubicBezTo>
                  <a:pt x="78" y="242"/>
                  <a:pt x="86" y="186"/>
                  <a:pt x="109" y="156"/>
                </a:cubicBezTo>
                <a:cubicBezTo>
                  <a:pt x="129" y="130"/>
                  <a:pt x="155" y="111"/>
                  <a:pt x="155" y="79"/>
                </a:cubicBezTo>
                <a:cubicBezTo>
                  <a:pt x="155" y="78"/>
                  <a:pt x="155" y="77"/>
                  <a:pt x="155" y="76"/>
                </a:cubicBezTo>
                <a:close/>
                <a:moveTo>
                  <a:pt x="78" y="100"/>
                </a:moveTo>
                <a:cubicBezTo>
                  <a:pt x="65" y="100"/>
                  <a:pt x="54" y="89"/>
                  <a:pt x="54" y="76"/>
                </a:cubicBezTo>
                <a:cubicBezTo>
                  <a:pt x="54" y="63"/>
                  <a:pt x="65" y="53"/>
                  <a:pt x="78" y="53"/>
                </a:cubicBezTo>
                <a:cubicBezTo>
                  <a:pt x="91" y="53"/>
                  <a:pt x="101" y="63"/>
                  <a:pt x="101" y="76"/>
                </a:cubicBezTo>
                <a:cubicBezTo>
                  <a:pt x="101" y="89"/>
                  <a:pt x="91" y="100"/>
                  <a:pt x="78" y="1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00503" y="4146643"/>
            <a:ext cx="1235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Jeff_Iorg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eeform 104"/>
          <p:cNvSpPr>
            <a:spLocks/>
          </p:cNvSpPr>
          <p:nvPr/>
        </p:nvSpPr>
        <p:spPr bwMode="auto">
          <a:xfrm>
            <a:off x="6513908" y="4164912"/>
            <a:ext cx="327221" cy="327221"/>
          </a:xfrm>
          <a:custGeom>
            <a:avLst/>
            <a:gdLst>
              <a:gd name="T0" fmla="*/ 47 w 320"/>
              <a:gd name="T1" fmla="*/ 273 h 320"/>
              <a:gd name="T2" fmla="*/ 160 w 320"/>
              <a:gd name="T3" fmla="*/ 320 h 320"/>
              <a:gd name="T4" fmla="*/ 273 w 320"/>
              <a:gd name="T5" fmla="*/ 273 h 320"/>
              <a:gd name="T6" fmla="*/ 320 w 320"/>
              <a:gd name="T7" fmla="*/ 160 h 320"/>
              <a:gd name="T8" fmla="*/ 273 w 320"/>
              <a:gd name="T9" fmla="*/ 47 h 320"/>
              <a:gd name="T10" fmla="*/ 160 w 320"/>
              <a:gd name="T11" fmla="*/ 0 h 320"/>
              <a:gd name="T12" fmla="*/ 47 w 320"/>
              <a:gd name="T13" fmla="*/ 47 h 320"/>
              <a:gd name="T14" fmla="*/ 0 w 320"/>
              <a:gd name="T15" fmla="*/ 160 h 320"/>
              <a:gd name="T16" fmla="*/ 47 w 320"/>
              <a:gd name="T17" fmla="*/ 27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320">
                <a:moveTo>
                  <a:pt x="47" y="273"/>
                </a:moveTo>
                <a:cubicBezTo>
                  <a:pt x="77" y="303"/>
                  <a:pt x="117" y="320"/>
                  <a:pt x="160" y="320"/>
                </a:cubicBezTo>
                <a:cubicBezTo>
                  <a:pt x="202" y="320"/>
                  <a:pt x="243" y="303"/>
                  <a:pt x="273" y="273"/>
                </a:cubicBezTo>
                <a:cubicBezTo>
                  <a:pt x="303" y="243"/>
                  <a:pt x="320" y="203"/>
                  <a:pt x="320" y="160"/>
                </a:cubicBezTo>
                <a:cubicBezTo>
                  <a:pt x="320" y="117"/>
                  <a:pt x="303" y="77"/>
                  <a:pt x="273" y="47"/>
                </a:cubicBezTo>
                <a:cubicBezTo>
                  <a:pt x="243" y="17"/>
                  <a:pt x="202" y="0"/>
                  <a:pt x="160" y="0"/>
                </a:cubicBezTo>
                <a:cubicBezTo>
                  <a:pt x="117" y="0"/>
                  <a:pt x="77" y="17"/>
                  <a:pt x="47" y="47"/>
                </a:cubicBezTo>
                <a:cubicBezTo>
                  <a:pt x="16" y="77"/>
                  <a:pt x="0" y="117"/>
                  <a:pt x="0" y="160"/>
                </a:cubicBezTo>
                <a:cubicBezTo>
                  <a:pt x="0" y="203"/>
                  <a:pt x="16" y="243"/>
                  <a:pt x="47" y="273"/>
                </a:cubicBezTo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reeform 103"/>
          <p:cNvSpPr>
            <a:spLocks/>
          </p:cNvSpPr>
          <p:nvPr/>
        </p:nvSpPr>
        <p:spPr bwMode="auto">
          <a:xfrm>
            <a:off x="6583683" y="4255017"/>
            <a:ext cx="191062" cy="154976"/>
          </a:xfrm>
          <a:custGeom>
            <a:avLst/>
            <a:gdLst>
              <a:gd name="T0" fmla="*/ 230 w 230"/>
              <a:gd name="T1" fmla="*/ 22 h 187"/>
              <a:gd name="T2" fmla="*/ 203 w 230"/>
              <a:gd name="T3" fmla="*/ 30 h 187"/>
              <a:gd name="T4" fmla="*/ 224 w 230"/>
              <a:gd name="T5" fmla="*/ 4 h 187"/>
              <a:gd name="T6" fmla="*/ 194 w 230"/>
              <a:gd name="T7" fmla="*/ 15 h 187"/>
              <a:gd name="T8" fmla="*/ 159 w 230"/>
              <a:gd name="T9" fmla="*/ 0 h 187"/>
              <a:gd name="T10" fmla="*/ 112 w 230"/>
              <a:gd name="T11" fmla="*/ 48 h 187"/>
              <a:gd name="T12" fmla="*/ 113 w 230"/>
              <a:gd name="T13" fmla="*/ 58 h 187"/>
              <a:gd name="T14" fmla="*/ 16 w 230"/>
              <a:gd name="T15" fmla="*/ 9 h 187"/>
              <a:gd name="T16" fmla="*/ 10 w 230"/>
              <a:gd name="T17" fmla="*/ 33 h 187"/>
              <a:gd name="T18" fmla="*/ 31 w 230"/>
              <a:gd name="T19" fmla="*/ 72 h 187"/>
              <a:gd name="T20" fmla="*/ 9 w 230"/>
              <a:gd name="T21" fmla="*/ 66 h 187"/>
              <a:gd name="T22" fmla="*/ 9 w 230"/>
              <a:gd name="T23" fmla="*/ 67 h 187"/>
              <a:gd name="T24" fmla="*/ 47 w 230"/>
              <a:gd name="T25" fmla="*/ 113 h 187"/>
              <a:gd name="T26" fmla="*/ 35 w 230"/>
              <a:gd name="T27" fmla="*/ 115 h 187"/>
              <a:gd name="T28" fmla="*/ 26 w 230"/>
              <a:gd name="T29" fmla="*/ 114 h 187"/>
              <a:gd name="T30" fmla="*/ 70 w 230"/>
              <a:gd name="T31" fmla="*/ 147 h 187"/>
              <a:gd name="T32" fmla="*/ 11 w 230"/>
              <a:gd name="T33" fmla="*/ 167 h 187"/>
              <a:gd name="T34" fmla="*/ 0 w 230"/>
              <a:gd name="T35" fmla="*/ 166 h 187"/>
              <a:gd name="T36" fmla="*/ 72 w 230"/>
              <a:gd name="T37" fmla="*/ 187 h 187"/>
              <a:gd name="T38" fmla="*/ 207 w 230"/>
              <a:gd name="T39" fmla="*/ 53 h 187"/>
              <a:gd name="T40" fmla="*/ 207 w 230"/>
              <a:gd name="T41" fmla="*/ 47 h 187"/>
              <a:gd name="T42" fmla="*/ 230 w 230"/>
              <a:gd name="T43" fmla="*/ 2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0" h="187">
                <a:moveTo>
                  <a:pt x="230" y="22"/>
                </a:moveTo>
                <a:cubicBezTo>
                  <a:pt x="222" y="26"/>
                  <a:pt x="213" y="29"/>
                  <a:pt x="203" y="30"/>
                </a:cubicBezTo>
                <a:cubicBezTo>
                  <a:pt x="213" y="24"/>
                  <a:pt x="220" y="15"/>
                  <a:pt x="224" y="4"/>
                </a:cubicBezTo>
                <a:cubicBezTo>
                  <a:pt x="215" y="9"/>
                  <a:pt x="205" y="13"/>
                  <a:pt x="194" y="15"/>
                </a:cubicBezTo>
                <a:cubicBezTo>
                  <a:pt x="185" y="6"/>
                  <a:pt x="173" y="0"/>
                  <a:pt x="159" y="0"/>
                </a:cubicBezTo>
                <a:cubicBezTo>
                  <a:pt x="133" y="0"/>
                  <a:pt x="112" y="21"/>
                  <a:pt x="112" y="48"/>
                </a:cubicBezTo>
                <a:cubicBezTo>
                  <a:pt x="112" y="51"/>
                  <a:pt x="113" y="55"/>
                  <a:pt x="113" y="58"/>
                </a:cubicBezTo>
                <a:cubicBezTo>
                  <a:pt x="74" y="56"/>
                  <a:pt x="39" y="38"/>
                  <a:pt x="16" y="9"/>
                </a:cubicBezTo>
                <a:cubicBezTo>
                  <a:pt x="12" y="16"/>
                  <a:pt x="10" y="24"/>
                  <a:pt x="10" y="33"/>
                </a:cubicBezTo>
                <a:cubicBezTo>
                  <a:pt x="10" y="49"/>
                  <a:pt x="18" y="64"/>
                  <a:pt x="31" y="72"/>
                </a:cubicBezTo>
                <a:cubicBezTo>
                  <a:pt x="23" y="72"/>
                  <a:pt x="16" y="70"/>
                  <a:pt x="9" y="66"/>
                </a:cubicBezTo>
                <a:cubicBezTo>
                  <a:pt x="9" y="66"/>
                  <a:pt x="9" y="66"/>
                  <a:pt x="9" y="67"/>
                </a:cubicBezTo>
                <a:cubicBezTo>
                  <a:pt x="9" y="90"/>
                  <a:pt x="26" y="109"/>
                  <a:pt x="47" y="113"/>
                </a:cubicBezTo>
                <a:cubicBezTo>
                  <a:pt x="43" y="114"/>
                  <a:pt x="39" y="115"/>
                  <a:pt x="35" y="115"/>
                </a:cubicBezTo>
                <a:cubicBezTo>
                  <a:pt x="32" y="115"/>
                  <a:pt x="29" y="114"/>
                  <a:pt x="26" y="114"/>
                </a:cubicBezTo>
                <a:cubicBezTo>
                  <a:pt x="32" y="133"/>
                  <a:pt x="49" y="146"/>
                  <a:pt x="70" y="147"/>
                </a:cubicBezTo>
                <a:cubicBezTo>
                  <a:pt x="54" y="159"/>
                  <a:pt x="33" y="167"/>
                  <a:pt x="11" y="167"/>
                </a:cubicBezTo>
                <a:cubicBezTo>
                  <a:pt x="8" y="167"/>
                  <a:pt x="4" y="167"/>
                  <a:pt x="0" y="166"/>
                </a:cubicBezTo>
                <a:cubicBezTo>
                  <a:pt x="21" y="180"/>
                  <a:pt x="46" y="187"/>
                  <a:pt x="72" y="187"/>
                </a:cubicBezTo>
                <a:cubicBezTo>
                  <a:pt x="159" y="187"/>
                  <a:pt x="207" y="115"/>
                  <a:pt x="207" y="53"/>
                </a:cubicBezTo>
                <a:cubicBezTo>
                  <a:pt x="207" y="51"/>
                  <a:pt x="207" y="49"/>
                  <a:pt x="207" y="47"/>
                </a:cubicBezTo>
                <a:cubicBezTo>
                  <a:pt x="216" y="40"/>
                  <a:pt x="224" y="32"/>
                  <a:pt x="230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32931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Custom 1">
      <a:dk1>
        <a:srgbClr val="000000"/>
      </a:dk1>
      <a:lt1>
        <a:sysClr val="window" lastClr="FFFFFF"/>
      </a:lt1>
      <a:dk2>
        <a:srgbClr val="000000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1893</TotalTime>
  <Words>602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Times New Roman</vt:lpstr>
      <vt:lpstr>Wingdings</vt:lpstr>
      <vt:lpstr>Wingdings 2</vt:lpstr>
      <vt:lpstr>Quotable</vt:lpstr>
      <vt:lpstr>Shadow Christians are the Ministry Workforce</vt:lpstr>
      <vt:lpstr>Shadow Christians Are the Ministry workforce</vt:lpstr>
      <vt:lpstr>Shadow Christians Are the Ministry workforce</vt:lpstr>
      <vt:lpstr>Shadow Christians Are the Ministry workforce</vt:lpstr>
      <vt:lpstr>Shadow Christians Are the Ministry workforce</vt:lpstr>
      <vt:lpstr>Shadow Christians Do the Dirty Work</vt:lpstr>
      <vt:lpstr>Shadow Christians Fund Churches and Ministries</vt:lpstr>
      <vt:lpstr>Shadow Christians Fund Churches and Ministries</vt:lpstr>
      <vt:lpstr>Shadow Christians Fund Churches and Ministries</vt:lpstr>
      <vt:lpstr>Shadow Christians Fund Churches and Ministries</vt:lpstr>
      <vt:lpstr>Shadow Christians Fund Churches and Ministries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Resurrection:  It changes Everything</dc:title>
  <dc:creator>Eric Espinoza</dc:creator>
  <cp:lastModifiedBy>Eric Espinoza</cp:lastModifiedBy>
  <cp:revision>47</cp:revision>
  <dcterms:created xsi:type="dcterms:W3CDTF">2018-02-28T17:07:29Z</dcterms:created>
  <dcterms:modified xsi:type="dcterms:W3CDTF">2021-01-28T21:21:28Z</dcterms:modified>
</cp:coreProperties>
</file>