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7" r:id="rId1"/>
  </p:sldMasterIdLst>
  <p:sldIdLst>
    <p:sldId id="256" r:id="rId2"/>
    <p:sldId id="266" r:id="rId3"/>
    <p:sldId id="267" r:id="rId4"/>
    <p:sldId id="268" r:id="rId5"/>
    <p:sldId id="269" r:id="rId6"/>
    <p:sldId id="270" r:id="rId7"/>
    <p:sldId id="271" r:id="rId8"/>
    <p:sldId id="272" r:id="rId9"/>
    <p:sldId id="273" r:id="rId10"/>
    <p:sldId id="262"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02" d="100"/>
          <a:sy n="102" d="100"/>
        </p:scale>
        <p:origin x="162" y="1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5562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55704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57167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1/28/2021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6415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1/28/2021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04505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1/28/2021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09844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1/28/2021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025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1/28/2021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43981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smtClean="0"/>
              <a:pPr/>
              <a:t>1/28/2021</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7428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1/28/2021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05873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37684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pPr/>
              <a:t>1/28/2021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893691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833096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70325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1/28/2021</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95738828"/>
      </p:ext>
    </p:extLst>
  </p:cSld>
  <p:clrMap bg1="dk1" tx1="lt1" bg2="dk2" tx2="lt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0000" y="1449147"/>
            <a:ext cx="10869381" cy="2971051"/>
          </a:xfrm>
        </p:spPr>
        <p:txBody>
          <a:bodyPr/>
          <a:lstStyle/>
          <a:p>
            <a:r>
              <a:rPr lang="en-US" sz="6600" dirty="0" smtClean="0"/>
              <a:t>Shadow Christians Communicate the Gospel</a:t>
            </a:r>
            <a:endParaRPr lang="en-US" sz="6600" dirty="0"/>
          </a:p>
        </p:txBody>
      </p:sp>
      <p:sp>
        <p:nvSpPr>
          <p:cNvPr id="3" name="Subtitle 2"/>
          <p:cNvSpPr>
            <a:spLocks noGrp="1"/>
          </p:cNvSpPr>
          <p:nvPr>
            <p:ph type="subTitle" idx="1"/>
          </p:nvPr>
        </p:nvSpPr>
        <p:spPr>
          <a:xfrm>
            <a:off x="444241" y="6012367"/>
            <a:ext cx="10572000" cy="434974"/>
          </a:xfrm>
        </p:spPr>
        <p:txBody>
          <a:bodyPr>
            <a:noAutofit/>
          </a:bodyPr>
          <a:lstStyle/>
          <a:p>
            <a:r>
              <a:rPr lang="en-US" sz="3200" dirty="0" smtClean="0">
                <a:latin typeface="Times New Roman" panose="02020603050405020304" pitchFamily="18" charset="0"/>
                <a:cs typeface="Times New Roman" panose="02020603050405020304" pitchFamily="18" charset="0"/>
              </a:rPr>
              <a:t>Jeff Iorg, President</a:t>
            </a:r>
            <a:endParaRPr lang="en-US" sz="3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2857" y="6100841"/>
            <a:ext cx="3878516" cy="511286"/>
          </a:xfrm>
          <a:prstGeom prst="rect">
            <a:avLst/>
          </a:prstGeom>
        </p:spPr>
      </p:pic>
    </p:spTree>
    <p:extLst>
      <p:ext uri="{BB962C8B-B14F-4D97-AF65-F5344CB8AC3E}">
        <p14:creationId xmlns:p14="http://schemas.microsoft.com/office/powerpoint/2010/main" val="392738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167149"/>
            <a:ext cx="10571998" cy="1580628"/>
          </a:xfrm>
        </p:spPr>
        <p:txBody>
          <a:bodyPr/>
          <a:lstStyle/>
          <a:p>
            <a:pPr lvl="0" algn="ctr"/>
            <a:r>
              <a:rPr lang="en-US" dirty="0" smtClean="0"/>
              <a:t>Shadow </a:t>
            </a:r>
            <a:r>
              <a:rPr lang="en-US" dirty="0"/>
              <a:t>Christians </a:t>
            </a:r>
            <a:r>
              <a:rPr lang="en-US" dirty="0" smtClean="0"/>
              <a:t>Share </a:t>
            </a:r>
            <a:r>
              <a:rPr lang="en-US" dirty="0"/>
              <a:t>the Gospel </a:t>
            </a:r>
          </a:p>
        </p:txBody>
      </p:sp>
      <p:sp>
        <p:nvSpPr>
          <p:cNvPr id="3" name="Content Placeholder 2"/>
          <p:cNvSpPr>
            <a:spLocks noGrp="1"/>
          </p:cNvSpPr>
          <p:nvPr>
            <p:ph idx="1"/>
          </p:nvPr>
        </p:nvSpPr>
        <p:spPr>
          <a:xfrm>
            <a:off x="752739" y="2358887"/>
            <a:ext cx="10856165" cy="4208168"/>
          </a:xfrm>
          <a:effectLst/>
        </p:spPr>
        <p:txBody>
          <a:bodyPr anchor="t">
            <a:normAutofit/>
          </a:bodyPr>
          <a:lstStyle/>
          <a:p>
            <a:pPr lvl="0">
              <a:buFont typeface="Wingdings" panose="05000000000000000000" pitchFamily="2" charset="2"/>
              <a:buChar char="§"/>
            </a:pPr>
            <a:r>
              <a:rPr lang="en-US" sz="3600" dirty="0">
                <a:latin typeface="Times New Roman" panose="02020603050405020304" pitchFamily="18" charset="0"/>
                <a:cs typeface="Times New Roman" panose="02020603050405020304" pitchFamily="18" charset="0"/>
              </a:rPr>
              <a:t>Gospel spreading is supposed to be a viral movement </a:t>
            </a:r>
            <a:endParaRPr lang="en-US" sz="3600" dirty="0" smtClean="0">
              <a:latin typeface="Times New Roman" panose="02020603050405020304" pitchFamily="18" charset="0"/>
              <a:cs typeface="Times New Roman" panose="02020603050405020304" pitchFamily="18" charset="0"/>
            </a:endParaRPr>
          </a:p>
          <a:p>
            <a:pPr lvl="0">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Recent </a:t>
            </a:r>
            <a:r>
              <a:rPr lang="en-US" sz="3600" dirty="0">
                <a:latin typeface="Times New Roman" panose="02020603050405020304" pitchFamily="18" charset="0"/>
                <a:cs typeface="Times New Roman" panose="02020603050405020304" pitchFamily="18" charset="0"/>
              </a:rPr>
              <a:t>phrases to share the Gospel</a:t>
            </a:r>
          </a:p>
          <a:p>
            <a:pPr lvl="1">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Personal </a:t>
            </a:r>
            <a:r>
              <a:rPr lang="en-US" sz="3200" dirty="0">
                <a:latin typeface="Times New Roman" panose="02020603050405020304" pitchFamily="18" charset="0"/>
                <a:cs typeface="Times New Roman" panose="02020603050405020304" pitchFamily="18" charset="0"/>
              </a:rPr>
              <a:t>work</a:t>
            </a:r>
          </a:p>
          <a:p>
            <a:pPr lvl="1">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Soul </a:t>
            </a:r>
            <a:r>
              <a:rPr lang="en-US" sz="3200" dirty="0">
                <a:latin typeface="Times New Roman" panose="02020603050405020304" pitchFamily="18" charset="0"/>
                <a:cs typeface="Times New Roman" panose="02020603050405020304" pitchFamily="18" charset="0"/>
              </a:rPr>
              <a:t>winning</a:t>
            </a:r>
          </a:p>
          <a:p>
            <a:pPr lvl="1">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Lifestyle </a:t>
            </a:r>
            <a:r>
              <a:rPr lang="en-US" sz="3200" dirty="0" smtClean="0">
                <a:latin typeface="Times New Roman" panose="02020603050405020304" pitchFamily="18" charset="0"/>
                <a:cs typeface="Times New Roman" panose="02020603050405020304" pitchFamily="18" charset="0"/>
              </a:rPr>
              <a:t>evangelism</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1681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167149"/>
            <a:ext cx="10571998" cy="1580628"/>
          </a:xfrm>
        </p:spPr>
        <p:txBody>
          <a:bodyPr/>
          <a:lstStyle/>
          <a:p>
            <a:pPr lvl="0" algn="ctr"/>
            <a:r>
              <a:rPr lang="en-US" dirty="0" smtClean="0"/>
              <a:t>Shadow </a:t>
            </a:r>
            <a:r>
              <a:rPr lang="en-US" dirty="0"/>
              <a:t>Christians </a:t>
            </a:r>
            <a:r>
              <a:rPr lang="en-US" dirty="0"/>
              <a:t>Share </a:t>
            </a:r>
            <a:r>
              <a:rPr lang="en-US" dirty="0"/>
              <a:t>the Gospel </a:t>
            </a:r>
          </a:p>
        </p:txBody>
      </p:sp>
      <p:sp>
        <p:nvSpPr>
          <p:cNvPr id="3" name="Content Placeholder 2"/>
          <p:cNvSpPr>
            <a:spLocks noGrp="1"/>
          </p:cNvSpPr>
          <p:nvPr>
            <p:ph idx="1"/>
          </p:nvPr>
        </p:nvSpPr>
        <p:spPr>
          <a:xfrm>
            <a:off x="752739" y="2358887"/>
            <a:ext cx="9329107" cy="4208168"/>
          </a:xfrm>
          <a:effectLst/>
        </p:spPr>
        <p:txBody>
          <a:bodyPr anchor="t">
            <a:normAutofit/>
          </a:bodyPr>
          <a:lstStyle/>
          <a:p>
            <a:pPr lvl="0">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Bringing </a:t>
            </a:r>
            <a:r>
              <a:rPr lang="en-US" sz="3600" dirty="0">
                <a:latin typeface="Times New Roman" panose="02020603050405020304" pitchFamily="18" charset="0"/>
                <a:cs typeface="Times New Roman" panose="02020603050405020304" pitchFamily="18" charset="0"/>
              </a:rPr>
              <a:t>people to </a:t>
            </a:r>
            <a:r>
              <a:rPr lang="en-US" sz="3600" dirty="0" smtClean="0">
                <a:latin typeface="Times New Roman" panose="02020603050405020304" pitchFamily="18" charset="0"/>
                <a:cs typeface="Times New Roman" panose="02020603050405020304" pitchFamily="18" charset="0"/>
              </a:rPr>
              <a:t>Jesus</a:t>
            </a:r>
          </a:p>
          <a:p>
            <a:pPr lvl="1">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paralytic and his four friends (Mark 2:1–12). </a:t>
            </a:r>
            <a:endParaRPr lang="en-US" sz="2800" dirty="0" smtClean="0">
              <a:latin typeface="Times New Roman" panose="02020603050405020304" pitchFamily="18" charset="0"/>
              <a:cs typeface="Times New Roman" panose="02020603050405020304" pitchFamily="18" charset="0"/>
            </a:endParaRPr>
          </a:p>
          <a:p>
            <a:pPr lvl="2">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Shadow </a:t>
            </a:r>
            <a:r>
              <a:rPr lang="en-US" sz="2800" dirty="0" smtClean="0">
                <a:latin typeface="Times New Roman" panose="02020603050405020304" pitchFamily="18" charset="0"/>
                <a:cs typeface="Times New Roman" panose="02020603050405020304" pitchFamily="18" charset="0"/>
              </a:rPr>
              <a:t>Christians </a:t>
            </a:r>
            <a:r>
              <a:rPr lang="en-US" sz="2800" dirty="0">
                <a:latin typeface="Times New Roman" panose="02020603050405020304" pitchFamily="18" charset="0"/>
                <a:cs typeface="Times New Roman" panose="02020603050405020304" pitchFamily="18" charset="0"/>
              </a:rPr>
              <a:t>go out of their way to meet the needs of unbelievers, find creative ways to share the gospel with them, serve them prayerfully, and wait patiently until they decide to </a:t>
            </a:r>
            <a:r>
              <a:rPr lang="en-US" sz="2800" dirty="0" smtClean="0">
                <a:latin typeface="Times New Roman" panose="02020603050405020304" pitchFamily="18" charset="0"/>
                <a:cs typeface="Times New Roman" panose="02020603050405020304" pitchFamily="18" charset="0"/>
              </a:rPr>
              <a:t>follow </a:t>
            </a:r>
            <a:r>
              <a:rPr lang="en-US" sz="2800" dirty="0">
                <a:latin typeface="Times New Roman" panose="02020603050405020304" pitchFamily="18" charset="0"/>
                <a:cs typeface="Times New Roman" panose="02020603050405020304" pitchFamily="18" charset="0"/>
              </a:rPr>
              <a:t>Jesus</a:t>
            </a:r>
            <a:r>
              <a:rPr lang="en-US" sz="2800" dirty="0" smtClean="0">
                <a:latin typeface="Times New Roman" panose="02020603050405020304" pitchFamily="18" charset="0"/>
                <a:cs typeface="Times New Roman" panose="02020603050405020304" pitchFamily="18" charset="0"/>
              </a:rPr>
              <a:t>.</a:t>
            </a:r>
          </a:p>
          <a:p>
            <a:pPr lvl="2">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Shadow </a:t>
            </a:r>
            <a:r>
              <a:rPr lang="en-US" sz="2800" dirty="0">
                <a:latin typeface="Times New Roman" panose="02020603050405020304" pitchFamily="18" charset="0"/>
                <a:cs typeface="Times New Roman" panose="02020603050405020304" pitchFamily="18" charset="0"/>
              </a:rPr>
              <a:t>Christians work quietly, faithfully, and diligently to share the gospel.  </a:t>
            </a:r>
          </a:p>
        </p:txBody>
      </p:sp>
    </p:spTree>
    <p:extLst>
      <p:ext uri="{BB962C8B-B14F-4D97-AF65-F5344CB8AC3E}">
        <p14:creationId xmlns:p14="http://schemas.microsoft.com/office/powerpoint/2010/main" val="1390128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167149"/>
            <a:ext cx="10571998" cy="1580628"/>
          </a:xfrm>
        </p:spPr>
        <p:txBody>
          <a:bodyPr/>
          <a:lstStyle/>
          <a:p>
            <a:pPr lvl="0" algn="ctr"/>
            <a:r>
              <a:rPr lang="en-US" dirty="0" smtClean="0"/>
              <a:t>Shadow </a:t>
            </a:r>
            <a:r>
              <a:rPr lang="en-US" dirty="0"/>
              <a:t>Christians </a:t>
            </a:r>
            <a:r>
              <a:rPr lang="en-US" dirty="0"/>
              <a:t>Share </a:t>
            </a:r>
            <a:r>
              <a:rPr lang="en-US" dirty="0"/>
              <a:t>the Gospel </a:t>
            </a:r>
          </a:p>
        </p:txBody>
      </p:sp>
      <p:sp>
        <p:nvSpPr>
          <p:cNvPr id="3" name="Content Placeholder 2"/>
          <p:cNvSpPr>
            <a:spLocks noGrp="1"/>
          </p:cNvSpPr>
          <p:nvPr>
            <p:ph idx="1"/>
          </p:nvPr>
        </p:nvSpPr>
        <p:spPr>
          <a:xfrm>
            <a:off x="752739" y="2358887"/>
            <a:ext cx="9329107" cy="4208168"/>
          </a:xfrm>
          <a:effectLst/>
        </p:spPr>
        <p:txBody>
          <a:bodyPr anchor="t">
            <a:normAutofit/>
          </a:bodyPr>
          <a:lstStyle/>
          <a:p>
            <a:pPr lvl="0">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Bringing </a:t>
            </a:r>
            <a:r>
              <a:rPr lang="en-US" sz="3600" dirty="0">
                <a:latin typeface="Times New Roman" panose="02020603050405020304" pitchFamily="18" charset="0"/>
                <a:cs typeface="Times New Roman" panose="02020603050405020304" pitchFamily="18" charset="0"/>
              </a:rPr>
              <a:t>people to </a:t>
            </a:r>
            <a:r>
              <a:rPr lang="en-US" sz="3600" dirty="0" smtClean="0">
                <a:latin typeface="Times New Roman" panose="02020603050405020304" pitchFamily="18" charset="0"/>
                <a:cs typeface="Times New Roman" panose="02020603050405020304" pitchFamily="18" charset="0"/>
              </a:rPr>
              <a:t>Jesus</a:t>
            </a:r>
          </a:p>
          <a:p>
            <a:pPr marL="400050" lvl="2">
              <a:spcBef>
                <a:spcPts val="0"/>
              </a:spcBef>
              <a:spcAft>
                <a:spcPts val="0"/>
              </a:spcAft>
              <a:buFont typeface="Arial" panose="020B0604020202020204" pitchFamily="34" charset="0"/>
              <a:buChar char="•"/>
            </a:pPr>
            <a:r>
              <a:rPr lang="en-US" sz="3000" dirty="0" smtClean="0">
                <a:latin typeface="Times New Roman" panose="02020603050405020304" pitchFamily="18" charset="0"/>
                <a:cs typeface="Times New Roman" panose="02020603050405020304" pitchFamily="18" charset="0"/>
              </a:rPr>
              <a:t>The </a:t>
            </a:r>
            <a:r>
              <a:rPr lang="en-US" sz="3000" dirty="0">
                <a:latin typeface="Times New Roman" panose="02020603050405020304" pitchFamily="18" charset="0"/>
                <a:cs typeface="Times New Roman" panose="02020603050405020304" pitchFamily="18" charset="0"/>
              </a:rPr>
              <a:t>Samaritan woman (John 4:1–26</a:t>
            </a:r>
            <a:r>
              <a:rPr lang="en-US" sz="3000" dirty="0" smtClean="0">
                <a:latin typeface="Times New Roman" panose="02020603050405020304" pitchFamily="18" charset="0"/>
                <a:cs typeface="Times New Roman" panose="02020603050405020304" pitchFamily="18" charset="0"/>
              </a:rPr>
              <a:t>)</a:t>
            </a:r>
          </a:p>
          <a:p>
            <a:pPr marL="1028700" lvl="4" indent="-342900">
              <a:spcBef>
                <a:spcPts val="0"/>
              </a:spcBef>
              <a:spcAft>
                <a:spcPts val="0"/>
              </a:spcAft>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Shadow </a:t>
            </a:r>
            <a:r>
              <a:rPr lang="en-US" sz="2400" dirty="0">
                <a:latin typeface="Times New Roman" panose="02020603050405020304" pitchFamily="18" charset="0"/>
                <a:cs typeface="Times New Roman" panose="02020603050405020304" pitchFamily="18" charset="0"/>
              </a:rPr>
              <a:t>Christians come from every walk of life with every conceivable sin and shortcoming in their background</a:t>
            </a:r>
            <a:r>
              <a:rPr lang="en-US" sz="2400" dirty="0" smtClean="0">
                <a:latin typeface="Times New Roman" panose="02020603050405020304" pitchFamily="18" charset="0"/>
                <a:cs typeface="Times New Roman" panose="02020603050405020304" pitchFamily="18" charset="0"/>
              </a:rPr>
              <a:t>.</a:t>
            </a:r>
          </a:p>
          <a:p>
            <a:pPr marL="1028700" lvl="4" indent="-342900">
              <a:spcBef>
                <a:spcPts val="0"/>
              </a:spcBef>
              <a:spcAft>
                <a:spcPts val="0"/>
              </a:spcAft>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God </a:t>
            </a:r>
            <a:r>
              <a:rPr lang="en-US" sz="2400" dirty="0">
                <a:latin typeface="Times New Roman" panose="02020603050405020304" pitchFamily="18" charset="0"/>
                <a:cs typeface="Times New Roman" panose="02020603050405020304" pitchFamily="18" charset="0"/>
              </a:rPr>
              <a:t>is looking for shadow Christians who will go out of their way to interact with unbelievers, not shun or avoid contact with them</a:t>
            </a:r>
            <a:r>
              <a:rPr lang="en-US" sz="2400" dirty="0" smtClean="0">
                <a:latin typeface="Times New Roman" panose="02020603050405020304" pitchFamily="18" charset="0"/>
                <a:cs typeface="Times New Roman" panose="02020603050405020304" pitchFamily="18" charset="0"/>
              </a:rPr>
              <a:t>.</a:t>
            </a:r>
          </a:p>
          <a:p>
            <a:pPr marL="457200" lvl="3">
              <a:spcBef>
                <a:spcPts val="0"/>
              </a:spcBef>
              <a:spcAft>
                <a:spcPts val="0"/>
              </a:spcAft>
              <a:buFont typeface="Arial" panose="020B0604020202020204" pitchFamily="34" charset="0"/>
              <a:buChar char="•"/>
            </a:pPr>
            <a:endParaRPr lang="en-US" sz="2400" dirty="0" smtClean="0">
              <a:latin typeface="Times New Roman" panose="02020603050405020304" pitchFamily="18" charset="0"/>
              <a:cs typeface="Times New Roman" panose="02020603050405020304" pitchFamily="18" charset="0"/>
            </a:endParaRPr>
          </a:p>
          <a:p>
            <a:pPr lvl="3">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0949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167149"/>
            <a:ext cx="10571998" cy="1580628"/>
          </a:xfrm>
        </p:spPr>
        <p:txBody>
          <a:bodyPr/>
          <a:lstStyle/>
          <a:p>
            <a:pPr lvl="0" algn="ctr"/>
            <a:r>
              <a:rPr lang="en-US" dirty="0" smtClean="0"/>
              <a:t>Shadow </a:t>
            </a:r>
            <a:r>
              <a:rPr lang="en-US" dirty="0"/>
              <a:t>Christians </a:t>
            </a:r>
            <a:r>
              <a:rPr lang="en-US" dirty="0"/>
              <a:t>Share </a:t>
            </a:r>
            <a:r>
              <a:rPr lang="en-US" dirty="0"/>
              <a:t>the Gospel </a:t>
            </a:r>
          </a:p>
        </p:txBody>
      </p:sp>
      <p:sp>
        <p:nvSpPr>
          <p:cNvPr id="3" name="Content Placeholder 2"/>
          <p:cNvSpPr>
            <a:spLocks noGrp="1"/>
          </p:cNvSpPr>
          <p:nvPr>
            <p:ph idx="1"/>
          </p:nvPr>
        </p:nvSpPr>
        <p:spPr>
          <a:xfrm>
            <a:off x="752739" y="2358887"/>
            <a:ext cx="10513138" cy="4208168"/>
          </a:xfrm>
          <a:effectLst/>
        </p:spPr>
        <p:txBody>
          <a:bodyPr anchor="t">
            <a:normAutofit/>
          </a:bodyPr>
          <a:lstStyle/>
          <a:p>
            <a:pPr lvl="0">
              <a:spcAft>
                <a:spcPts val="1200"/>
              </a:spcAft>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Bringing </a:t>
            </a:r>
            <a:r>
              <a:rPr lang="en-US" sz="3600" dirty="0">
                <a:latin typeface="Times New Roman" panose="02020603050405020304" pitchFamily="18" charset="0"/>
                <a:cs typeface="Times New Roman" panose="02020603050405020304" pitchFamily="18" charset="0"/>
              </a:rPr>
              <a:t>people to </a:t>
            </a:r>
            <a:r>
              <a:rPr lang="en-US" sz="3600" dirty="0" smtClean="0">
                <a:latin typeface="Times New Roman" panose="02020603050405020304" pitchFamily="18" charset="0"/>
                <a:cs typeface="Times New Roman" panose="02020603050405020304" pitchFamily="18" charset="0"/>
              </a:rPr>
              <a:t>Jesus</a:t>
            </a:r>
          </a:p>
          <a:p>
            <a:pPr marL="400050" lvl="2">
              <a:spcBef>
                <a:spcPts val="0"/>
              </a:spcBef>
              <a:spcAft>
                <a:spcPts val="1200"/>
              </a:spcAft>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Shadow </a:t>
            </a:r>
            <a:r>
              <a:rPr lang="en-US" sz="3200" dirty="0">
                <a:latin typeface="Times New Roman" panose="02020603050405020304" pitchFamily="18" charset="0"/>
                <a:cs typeface="Times New Roman" panose="02020603050405020304" pitchFamily="18" charset="0"/>
              </a:rPr>
              <a:t>Christians realize reaching people with the gospel is messy. But, they are willing to sacrifice personal comfort, get over judgmental attitudes about offensive behavior, and support the wounded as they limp their way to Jesus</a:t>
            </a:r>
            <a:r>
              <a:rPr lang="en-US" sz="3200" dirty="0" smtClean="0">
                <a:latin typeface="Times New Roman" panose="02020603050405020304" pitchFamily="18" charset="0"/>
                <a:cs typeface="Times New Roman" panose="02020603050405020304" pitchFamily="18" charset="0"/>
              </a:rPr>
              <a:t>.</a:t>
            </a:r>
          </a:p>
          <a:p>
            <a:pPr marL="400050" lvl="2">
              <a:spcBef>
                <a:spcPts val="0"/>
              </a:spcBef>
              <a:spcAft>
                <a:spcPts val="1200"/>
              </a:spcAft>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You </a:t>
            </a:r>
            <a:r>
              <a:rPr lang="en-US" sz="3200" dirty="0">
                <a:latin typeface="Times New Roman" panose="02020603050405020304" pitchFamily="18" charset="0"/>
                <a:cs typeface="Times New Roman" panose="02020603050405020304" pitchFamily="18" charset="0"/>
              </a:rPr>
              <a:t>can share the gospel and lead people to Jesus</a:t>
            </a:r>
            <a:r>
              <a:rPr lang="en-US" sz="32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2802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167149"/>
            <a:ext cx="10571998" cy="1580628"/>
          </a:xfrm>
        </p:spPr>
        <p:txBody>
          <a:bodyPr/>
          <a:lstStyle/>
          <a:p>
            <a:pPr lvl="0" algn="ctr"/>
            <a:r>
              <a:rPr lang="en-US" dirty="0" smtClean="0"/>
              <a:t>Shadow Christians Start </a:t>
            </a:r>
            <a:r>
              <a:rPr lang="en-US" dirty="0"/>
              <a:t>N</a:t>
            </a:r>
            <a:r>
              <a:rPr lang="en-US" dirty="0" smtClean="0"/>
              <a:t>ew </a:t>
            </a:r>
            <a:br>
              <a:rPr lang="en-US" dirty="0" smtClean="0"/>
            </a:br>
            <a:r>
              <a:rPr lang="en-US" dirty="0" smtClean="0"/>
              <a:t>Churches and Ministries</a:t>
            </a:r>
            <a:endParaRPr lang="en-US" dirty="0"/>
          </a:p>
        </p:txBody>
      </p:sp>
      <p:sp>
        <p:nvSpPr>
          <p:cNvPr id="3" name="Content Placeholder 2"/>
          <p:cNvSpPr>
            <a:spLocks noGrp="1"/>
          </p:cNvSpPr>
          <p:nvPr>
            <p:ph idx="1"/>
          </p:nvPr>
        </p:nvSpPr>
        <p:spPr>
          <a:xfrm>
            <a:off x="752739" y="2358887"/>
            <a:ext cx="10513138" cy="4208168"/>
          </a:xfrm>
          <a:effectLst/>
        </p:spPr>
        <p:txBody>
          <a:bodyPr anchor="t">
            <a:normAutofit/>
          </a:bodyPr>
          <a:lstStyle/>
          <a:p>
            <a:pPr lvl="0">
              <a:spcAft>
                <a:spcPts val="1200"/>
              </a:spcAft>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Anonymous church planters in Antioch</a:t>
            </a:r>
          </a:p>
          <a:p>
            <a:pPr lvl="1">
              <a:spcAft>
                <a:spcPts val="1200"/>
              </a:spcAft>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gospel had previously remained near Jerusalem and Jewish focus despite the command of Jesus (Acts 1:8).</a:t>
            </a:r>
          </a:p>
          <a:p>
            <a:pPr lvl="1">
              <a:spcAft>
                <a:spcPts val="1200"/>
              </a:spcAft>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These </a:t>
            </a:r>
            <a:r>
              <a:rPr lang="en-US" sz="2800" dirty="0">
                <a:latin typeface="Times New Roman" panose="02020603050405020304" pitchFamily="18" charset="0"/>
                <a:cs typeface="Times New Roman" panose="02020603050405020304" pitchFamily="18" charset="0"/>
              </a:rPr>
              <a:t>unnamed men made their way as far as Phoenicia, Cyprus, and Antioch (Acts 11:19). </a:t>
            </a:r>
          </a:p>
          <a:p>
            <a:pPr lvl="1">
              <a:spcAft>
                <a:spcPts val="1200"/>
              </a:spcAft>
              <a:buFont typeface="Wingdings" panose="05000000000000000000" pitchFamily="2" charset="2"/>
              <a:buChar char="§"/>
            </a:pP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0932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167149"/>
            <a:ext cx="10571998" cy="1580628"/>
          </a:xfrm>
        </p:spPr>
        <p:txBody>
          <a:bodyPr/>
          <a:lstStyle/>
          <a:p>
            <a:pPr lvl="0" algn="ctr"/>
            <a:r>
              <a:rPr lang="en-US" dirty="0" smtClean="0"/>
              <a:t>Shadow </a:t>
            </a:r>
            <a:r>
              <a:rPr lang="en-US" dirty="0"/>
              <a:t>Christians </a:t>
            </a:r>
            <a:r>
              <a:rPr lang="en-US" dirty="0"/>
              <a:t>Start New </a:t>
            </a:r>
            <a:br>
              <a:rPr lang="en-US" dirty="0"/>
            </a:br>
            <a:r>
              <a:rPr lang="en-US" dirty="0"/>
              <a:t>Churches and Ministries</a:t>
            </a:r>
            <a:endParaRPr lang="en-US" dirty="0"/>
          </a:p>
        </p:txBody>
      </p:sp>
      <p:sp>
        <p:nvSpPr>
          <p:cNvPr id="3" name="Content Placeholder 2"/>
          <p:cNvSpPr>
            <a:spLocks noGrp="1"/>
          </p:cNvSpPr>
          <p:nvPr>
            <p:ph idx="1"/>
          </p:nvPr>
        </p:nvSpPr>
        <p:spPr>
          <a:xfrm>
            <a:off x="752739" y="2358887"/>
            <a:ext cx="10513138" cy="4208168"/>
          </a:xfrm>
          <a:effectLst/>
        </p:spPr>
        <p:txBody>
          <a:bodyPr anchor="t">
            <a:normAutofit/>
          </a:bodyPr>
          <a:lstStyle/>
          <a:p>
            <a:pPr lvl="0">
              <a:spcAft>
                <a:spcPts val="1200"/>
              </a:spcAft>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 </a:t>
            </a:r>
            <a:r>
              <a:rPr lang="en-US" sz="3600" dirty="0">
                <a:latin typeface="Times New Roman" panose="02020603050405020304" pitchFamily="18" charset="0"/>
                <a:cs typeface="Times New Roman" panose="02020603050405020304" pitchFamily="18" charset="0"/>
              </a:rPr>
              <a:t>sending out of Barnabas and Paul (Acts 13:1–3)</a:t>
            </a:r>
          </a:p>
          <a:p>
            <a:pPr lvl="1">
              <a:spcAft>
                <a:spcPts val="1200"/>
              </a:spcAft>
              <a:buFont typeface="Arial" panose="020B0604020202020204" pitchFamily="34" charset="0"/>
              <a:buChar char="•"/>
            </a:pPr>
            <a:r>
              <a:rPr lang="en-US" sz="3400" dirty="0" smtClean="0">
                <a:latin typeface="Times New Roman" panose="02020603050405020304" pitchFamily="18" charset="0"/>
                <a:cs typeface="Times New Roman" panose="02020603050405020304" pitchFamily="18" charset="0"/>
              </a:rPr>
              <a:t>God </a:t>
            </a:r>
            <a:r>
              <a:rPr lang="en-US" sz="3400" dirty="0">
                <a:latin typeface="Times New Roman" panose="02020603050405020304" pitchFamily="18" charset="0"/>
                <a:cs typeface="Times New Roman" panose="02020603050405020304" pitchFamily="18" charset="0"/>
              </a:rPr>
              <a:t>used shadow Christians to launch the first intentional missionary movement</a:t>
            </a:r>
            <a:r>
              <a:rPr lang="en-US" sz="3400" dirty="0" smtClean="0">
                <a:latin typeface="Times New Roman" panose="02020603050405020304" pitchFamily="18" charset="0"/>
                <a:cs typeface="Times New Roman" panose="02020603050405020304" pitchFamily="18" charset="0"/>
              </a:rPr>
              <a:t>.</a:t>
            </a:r>
          </a:p>
          <a:p>
            <a:pPr lvl="1">
              <a:spcAft>
                <a:spcPts val="1200"/>
              </a:spcAft>
              <a:buFont typeface="Wingdings" panose="05000000000000000000" pitchFamily="2" charset="2"/>
              <a:buChar char="§"/>
            </a:pP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9101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167149"/>
            <a:ext cx="10571998" cy="1580628"/>
          </a:xfrm>
        </p:spPr>
        <p:txBody>
          <a:bodyPr/>
          <a:lstStyle/>
          <a:p>
            <a:pPr lvl="0" algn="ctr"/>
            <a:r>
              <a:rPr lang="en-US" dirty="0" smtClean="0"/>
              <a:t>Shadow </a:t>
            </a:r>
            <a:r>
              <a:rPr lang="en-US" dirty="0"/>
              <a:t>Christians </a:t>
            </a:r>
            <a:r>
              <a:rPr lang="en-US" dirty="0"/>
              <a:t>Start New </a:t>
            </a:r>
            <a:br>
              <a:rPr lang="en-US" dirty="0"/>
            </a:br>
            <a:r>
              <a:rPr lang="en-US" dirty="0"/>
              <a:t>Churches and Ministries</a:t>
            </a:r>
            <a:endParaRPr lang="en-US" dirty="0"/>
          </a:p>
        </p:txBody>
      </p:sp>
      <p:sp>
        <p:nvSpPr>
          <p:cNvPr id="3" name="Content Placeholder 2"/>
          <p:cNvSpPr>
            <a:spLocks noGrp="1"/>
          </p:cNvSpPr>
          <p:nvPr>
            <p:ph idx="1"/>
          </p:nvPr>
        </p:nvSpPr>
        <p:spPr>
          <a:xfrm>
            <a:off x="1570892" y="1747777"/>
            <a:ext cx="9355016" cy="4819278"/>
          </a:xfrm>
          <a:effectLst/>
        </p:spPr>
        <p:txBody>
          <a:bodyPr anchor="t">
            <a:normAutofit/>
          </a:bodyPr>
          <a:lstStyle/>
          <a:p>
            <a:pPr marL="0" lvl="1" indent="0" algn="ctr">
              <a:spcAft>
                <a:spcPts val="1200"/>
              </a:spcAft>
              <a:buNone/>
            </a:pPr>
            <a:endParaRPr lang="en-US" sz="3400" dirty="0" smtClean="0">
              <a:latin typeface="Times New Roman" panose="02020603050405020304" pitchFamily="18" charset="0"/>
              <a:cs typeface="Times New Roman" panose="02020603050405020304" pitchFamily="18" charset="0"/>
            </a:endParaRPr>
          </a:p>
          <a:p>
            <a:pPr marL="0" lvl="1" indent="0" algn="ctr">
              <a:spcAft>
                <a:spcPts val="1200"/>
              </a:spcAft>
              <a:buNone/>
            </a:pPr>
            <a:endParaRPr lang="en-US" sz="3400" dirty="0">
              <a:latin typeface="Times New Roman" panose="02020603050405020304" pitchFamily="18" charset="0"/>
              <a:cs typeface="Times New Roman" panose="02020603050405020304" pitchFamily="18" charset="0"/>
            </a:endParaRPr>
          </a:p>
          <a:p>
            <a:pPr marL="0" lvl="1" indent="0" algn="ctr">
              <a:spcAft>
                <a:spcPts val="1200"/>
              </a:spcAft>
              <a:buNone/>
            </a:pPr>
            <a:r>
              <a:rPr lang="en-US" sz="3400" dirty="0" smtClean="0">
                <a:latin typeface="Times New Roman" panose="02020603050405020304" pitchFamily="18" charset="0"/>
                <a:cs typeface="Times New Roman" panose="02020603050405020304" pitchFamily="18" charset="0"/>
              </a:rPr>
              <a:t>Shadow </a:t>
            </a:r>
            <a:r>
              <a:rPr lang="en-US" sz="3400" dirty="0">
                <a:latin typeface="Times New Roman" panose="02020603050405020304" pitchFamily="18" charset="0"/>
                <a:cs typeface="Times New Roman" panose="02020603050405020304" pitchFamily="18" charset="0"/>
              </a:rPr>
              <a:t>Christians celebrate </a:t>
            </a:r>
            <a:r>
              <a:rPr lang="en-US" sz="3400" dirty="0" smtClean="0">
                <a:latin typeface="Times New Roman" panose="02020603050405020304" pitchFamily="18" charset="0"/>
                <a:cs typeface="Times New Roman" panose="02020603050405020304" pitchFamily="18" charset="0"/>
              </a:rPr>
              <a:t>when </a:t>
            </a:r>
            <a:r>
              <a:rPr lang="en-US" sz="3400" dirty="0">
                <a:latin typeface="Times New Roman" panose="02020603050405020304" pitchFamily="18" charset="0"/>
                <a:cs typeface="Times New Roman" panose="02020603050405020304" pitchFamily="18" charset="0"/>
              </a:rPr>
              <a:t>the spotlight shines on others, </a:t>
            </a:r>
            <a:r>
              <a:rPr lang="en-US" sz="3400" dirty="0" smtClean="0">
                <a:latin typeface="Times New Roman" panose="02020603050405020304" pitchFamily="18" charset="0"/>
                <a:cs typeface="Times New Roman" panose="02020603050405020304" pitchFamily="18" charset="0"/>
              </a:rPr>
              <a:t>in </a:t>
            </a:r>
            <a:r>
              <a:rPr lang="en-US" sz="3400" dirty="0">
                <a:latin typeface="Times New Roman" panose="02020603050405020304" pitchFamily="18" charset="0"/>
                <a:cs typeface="Times New Roman" panose="02020603050405020304" pitchFamily="18" charset="0"/>
              </a:rPr>
              <a:t>the present, who enjoy the fruit of their past labors.</a:t>
            </a:r>
          </a:p>
          <a:p>
            <a:pPr lvl="1">
              <a:spcAft>
                <a:spcPts val="1200"/>
              </a:spcAft>
              <a:buFont typeface="Wingdings" panose="05000000000000000000" pitchFamily="2" charset="2"/>
              <a:buChar char="§"/>
            </a:pP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5616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167149"/>
            <a:ext cx="10571998" cy="1580628"/>
          </a:xfrm>
        </p:spPr>
        <p:txBody>
          <a:bodyPr/>
          <a:lstStyle/>
          <a:p>
            <a:pPr lvl="0" algn="ctr"/>
            <a:r>
              <a:rPr lang="en-US" dirty="0" smtClean="0"/>
              <a:t>Be a Kick-starter</a:t>
            </a:r>
            <a:endParaRPr lang="en-US" dirty="0"/>
          </a:p>
        </p:txBody>
      </p:sp>
      <p:sp>
        <p:nvSpPr>
          <p:cNvPr id="3" name="Content Placeholder 2"/>
          <p:cNvSpPr>
            <a:spLocks noGrp="1"/>
          </p:cNvSpPr>
          <p:nvPr>
            <p:ph idx="1"/>
          </p:nvPr>
        </p:nvSpPr>
        <p:spPr>
          <a:xfrm>
            <a:off x="752739" y="2358887"/>
            <a:ext cx="9669076" cy="4208168"/>
          </a:xfrm>
          <a:effectLst/>
        </p:spPr>
        <p:txBody>
          <a:bodyPr anchor="t">
            <a:normAutofit fontScale="92500" lnSpcReduction="10000"/>
          </a:bodyPr>
          <a:lstStyle/>
          <a:p>
            <a:pPr lvl="0">
              <a:spcAft>
                <a:spcPts val="1200"/>
              </a:spcAft>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While </a:t>
            </a:r>
            <a:r>
              <a:rPr lang="en-US" sz="3600" dirty="0">
                <a:latin typeface="Times New Roman" panose="02020603050405020304" pitchFamily="18" charset="0"/>
                <a:cs typeface="Times New Roman" panose="02020603050405020304" pitchFamily="18" charset="0"/>
              </a:rPr>
              <a:t>a visible leader may take the point, it will take a team of shadow Christians to make it happen.</a:t>
            </a:r>
          </a:p>
          <a:p>
            <a:pPr lvl="1">
              <a:spcAft>
                <a:spcPts val="1200"/>
              </a:spcAft>
              <a:buFont typeface="Arial" panose="020B0604020202020204" pitchFamily="34" charset="0"/>
              <a:buChar char="•"/>
            </a:pPr>
            <a:r>
              <a:rPr lang="en-US" sz="3400" dirty="0" smtClean="0">
                <a:latin typeface="Times New Roman" panose="02020603050405020304" pitchFamily="18" charset="0"/>
                <a:cs typeface="Times New Roman" panose="02020603050405020304" pitchFamily="18" charset="0"/>
              </a:rPr>
              <a:t>You </a:t>
            </a:r>
            <a:r>
              <a:rPr lang="en-US" sz="3400" dirty="0">
                <a:latin typeface="Times New Roman" panose="02020603050405020304" pitchFamily="18" charset="0"/>
                <a:cs typeface="Times New Roman" panose="02020603050405020304" pitchFamily="18" charset="0"/>
              </a:rPr>
              <a:t>can help start a new church.</a:t>
            </a:r>
          </a:p>
          <a:p>
            <a:pPr lvl="1">
              <a:spcAft>
                <a:spcPts val="1200"/>
              </a:spcAft>
              <a:buFont typeface="Arial" panose="020B0604020202020204" pitchFamily="34" charset="0"/>
              <a:buChar char="•"/>
            </a:pPr>
            <a:r>
              <a:rPr lang="en-US" sz="3400" dirty="0" smtClean="0">
                <a:latin typeface="Times New Roman" panose="02020603050405020304" pitchFamily="18" charset="0"/>
                <a:cs typeface="Times New Roman" panose="02020603050405020304" pitchFamily="18" charset="0"/>
              </a:rPr>
              <a:t>You </a:t>
            </a:r>
            <a:r>
              <a:rPr lang="en-US" sz="3400" dirty="0">
                <a:latin typeface="Times New Roman" panose="02020603050405020304" pitchFamily="18" charset="0"/>
                <a:cs typeface="Times New Roman" panose="02020603050405020304" pitchFamily="18" charset="0"/>
              </a:rPr>
              <a:t>can also help start a new ministry in your church or community.</a:t>
            </a:r>
          </a:p>
          <a:p>
            <a:pPr lvl="1">
              <a:spcAft>
                <a:spcPts val="1200"/>
              </a:spcAft>
              <a:buFont typeface="Arial" panose="020B0604020202020204" pitchFamily="34" charset="0"/>
              <a:buChar char="•"/>
            </a:pPr>
            <a:r>
              <a:rPr lang="en-US" sz="3400" dirty="0" smtClean="0">
                <a:latin typeface="Times New Roman" panose="02020603050405020304" pitchFamily="18" charset="0"/>
                <a:cs typeface="Times New Roman" panose="02020603050405020304" pitchFamily="18" charset="0"/>
              </a:rPr>
              <a:t>Be </a:t>
            </a:r>
            <a:r>
              <a:rPr lang="en-US" sz="3400" dirty="0">
                <a:latin typeface="Times New Roman" panose="02020603050405020304" pitchFamily="18" charset="0"/>
                <a:cs typeface="Times New Roman" panose="02020603050405020304" pitchFamily="18" charset="0"/>
              </a:rPr>
              <a:t>willing to be forgotten, content the movement you helped start will keep going.</a:t>
            </a:r>
          </a:p>
          <a:p>
            <a:pPr lvl="1">
              <a:spcAft>
                <a:spcPts val="1200"/>
              </a:spcAft>
              <a:buFont typeface="Wingdings" panose="05000000000000000000" pitchFamily="2" charset="2"/>
              <a:buChar char="§"/>
            </a:pP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473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50736" y="1212449"/>
            <a:ext cx="5667375" cy="2743200"/>
          </a:xfrm>
          <a:prstGeom prst="rect">
            <a:avLst/>
          </a:prstGeom>
        </p:spPr>
      </p:pic>
      <p:sp>
        <p:nvSpPr>
          <p:cNvPr id="8" name="Rectangle 7"/>
          <p:cNvSpPr/>
          <p:nvPr/>
        </p:nvSpPr>
        <p:spPr>
          <a:xfrm>
            <a:off x="4787647" y="4175532"/>
            <a:ext cx="1468672" cy="4001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www.gs.edu</a:t>
            </a:r>
            <a:endParaRPr kumimoji="0" lang="en-US" sz="1600" b="0" i="0" u="none" strike="noStrike" kern="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9" name="Oval 139"/>
          <p:cNvSpPr>
            <a:spLocks noChangeArrowheads="1"/>
          </p:cNvSpPr>
          <p:nvPr/>
        </p:nvSpPr>
        <p:spPr bwMode="auto">
          <a:xfrm>
            <a:off x="4449899" y="4216889"/>
            <a:ext cx="327221" cy="327221"/>
          </a:xfrm>
          <a:prstGeom prst="ellipse">
            <a:avLst/>
          </a:prstGeom>
          <a:noFill/>
          <a:ln w="19050">
            <a:solidFill>
              <a:srgbClr val="FFFFFF"/>
            </a:solid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endParaRPr>
          </a:p>
        </p:txBody>
      </p:sp>
      <p:sp>
        <p:nvSpPr>
          <p:cNvPr id="10" name="Freeform 140"/>
          <p:cNvSpPr>
            <a:spLocks noEditPoints="1"/>
          </p:cNvSpPr>
          <p:nvPr/>
        </p:nvSpPr>
        <p:spPr bwMode="auto">
          <a:xfrm>
            <a:off x="4543756" y="4279762"/>
            <a:ext cx="131357" cy="205246"/>
          </a:xfrm>
          <a:custGeom>
            <a:avLst/>
            <a:gdLst>
              <a:gd name="T0" fmla="*/ 155 w 155"/>
              <a:gd name="T1" fmla="*/ 76 h 242"/>
              <a:gd name="T2" fmla="*/ 155 w 155"/>
              <a:gd name="T3" fmla="*/ 76 h 242"/>
              <a:gd name="T4" fmla="*/ 78 w 155"/>
              <a:gd name="T5" fmla="*/ 0 h 242"/>
              <a:gd name="T6" fmla="*/ 0 w 155"/>
              <a:gd name="T7" fmla="*/ 76 h 242"/>
              <a:gd name="T8" fmla="*/ 0 w 155"/>
              <a:gd name="T9" fmla="*/ 76 h 242"/>
              <a:gd name="T10" fmla="*/ 0 w 155"/>
              <a:gd name="T11" fmla="*/ 79 h 242"/>
              <a:gd name="T12" fmla="*/ 46 w 155"/>
              <a:gd name="T13" fmla="*/ 156 h 242"/>
              <a:gd name="T14" fmla="*/ 78 w 155"/>
              <a:gd name="T15" fmla="*/ 242 h 242"/>
              <a:gd name="T16" fmla="*/ 109 w 155"/>
              <a:gd name="T17" fmla="*/ 156 h 242"/>
              <a:gd name="T18" fmla="*/ 155 w 155"/>
              <a:gd name="T19" fmla="*/ 79 h 242"/>
              <a:gd name="T20" fmla="*/ 155 w 155"/>
              <a:gd name="T21" fmla="*/ 76 h 242"/>
              <a:gd name="T22" fmla="*/ 78 w 155"/>
              <a:gd name="T23" fmla="*/ 100 h 242"/>
              <a:gd name="T24" fmla="*/ 54 w 155"/>
              <a:gd name="T25" fmla="*/ 76 h 242"/>
              <a:gd name="T26" fmla="*/ 78 w 155"/>
              <a:gd name="T27" fmla="*/ 53 h 242"/>
              <a:gd name="T28" fmla="*/ 101 w 155"/>
              <a:gd name="T29" fmla="*/ 76 h 242"/>
              <a:gd name="T30" fmla="*/ 78 w 155"/>
              <a:gd name="T31" fmla="*/ 10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 h="242">
                <a:moveTo>
                  <a:pt x="155" y="76"/>
                </a:moveTo>
                <a:cubicBezTo>
                  <a:pt x="155" y="76"/>
                  <a:pt x="155" y="76"/>
                  <a:pt x="155" y="76"/>
                </a:cubicBezTo>
                <a:cubicBezTo>
                  <a:pt x="153" y="34"/>
                  <a:pt x="119" y="1"/>
                  <a:pt x="78" y="0"/>
                </a:cubicBezTo>
                <a:cubicBezTo>
                  <a:pt x="36" y="1"/>
                  <a:pt x="2" y="34"/>
                  <a:pt x="0" y="76"/>
                </a:cubicBezTo>
                <a:cubicBezTo>
                  <a:pt x="0" y="76"/>
                  <a:pt x="0" y="76"/>
                  <a:pt x="0" y="76"/>
                </a:cubicBezTo>
                <a:cubicBezTo>
                  <a:pt x="0" y="77"/>
                  <a:pt x="0" y="78"/>
                  <a:pt x="0" y="79"/>
                </a:cubicBezTo>
                <a:cubicBezTo>
                  <a:pt x="0" y="111"/>
                  <a:pt x="26" y="130"/>
                  <a:pt x="46" y="156"/>
                </a:cubicBezTo>
                <a:cubicBezTo>
                  <a:pt x="70" y="186"/>
                  <a:pt x="78" y="242"/>
                  <a:pt x="78" y="242"/>
                </a:cubicBezTo>
                <a:cubicBezTo>
                  <a:pt x="78" y="242"/>
                  <a:pt x="86" y="186"/>
                  <a:pt x="109" y="156"/>
                </a:cubicBezTo>
                <a:cubicBezTo>
                  <a:pt x="129" y="130"/>
                  <a:pt x="155" y="111"/>
                  <a:pt x="155" y="79"/>
                </a:cubicBezTo>
                <a:cubicBezTo>
                  <a:pt x="155" y="78"/>
                  <a:pt x="155" y="77"/>
                  <a:pt x="155" y="76"/>
                </a:cubicBezTo>
                <a:close/>
                <a:moveTo>
                  <a:pt x="78" y="100"/>
                </a:moveTo>
                <a:cubicBezTo>
                  <a:pt x="65" y="100"/>
                  <a:pt x="54" y="89"/>
                  <a:pt x="54" y="76"/>
                </a:cubicBezTo>
                <a:cubicBezTo>
                  <a:pt x="54" y="63"/>
                  <a:pt x="65" y="53"/>
                  <a:pt x="78" y="53"/>
                </a:cubicBezTo>
                <a:cubicBezTo>
                  <a:pt x="91" y="53"/>
                  <a:pt x="101" y="63"/>
                  <a:pt x="101" y="76"/>
                </a:cubicBezTo>
                <a:cubicBezTo>
                  <a:pt x="101" y="89"/>
                  <a:pt x="91" y="100"/>
                  <a:pt x="78" y="100"/>
                </a:cubicBezTo>
                <a:close/>
              </a:path>
            </a:pathLst>
          </a:custGeom>
          <a:solidFill>
            <a:srgbClr val="FFFFFF"/>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endParaRPr>
          </a:p>
        </p:txBody>
      </p:sp>
      <p:sp>
        <p:nvSpPr>
          <p:cNvPr id="11" name="Rectangle 10"/>
          <p:cNvSpPr/>
          <p:nvPr/>
        </p:nvSpPr>
        <p:spPr>
          <a:xfrm>
            <a:off x="6800503" y="4146643"/>
            <a:ext cx="1235916"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a:t>
            </a:r>
            <a:r>
              <a:rPr kumimoji="0" lang="en-US" sz="1800" b="0" i="0" u="none" strike="noStrike" kern="0" cap="none" spc="0" normalizeH="0" baseline="0" noProof="0" dirty="0" err="1">
                <a:ln>
                  <a:noFill/>
                </a:ln>
                <a:solidFill>
                  <a:srgbClr val="FFFFFF"/>
                </a:solidFill>
                <a:effectLst/>
                <a:uLnTx/>
                <a:uFillTx/>
                <a:latin typeface="Times New Roman" panose="02020603050405020304" pitchFamily="18" charset="0"/>
                <a:cs typeface="Times New Roman" panose="02020603050405020304" pitchFamily="18" charset="0"/>
              </a:rPr>
              <a:t>Jeff_Iorg</a:t>
            </a:r>
            <a:endParaRPr kumimoji="0" lang="en-US" sz="1800" b="0" i="0" u="none" strike="noStrike" kern="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12" name="Freeform 104"/>
          <p:cNvSpPr>
            <a:spLocks/>
          </p:cNvSpPr>
          <p:nvPr/>
        </p:nvSpPr>
        <p:spPr bwMode="auto">
          <a:xfrm>
            <a:off x="6513908" y="4164912"/>
            <a:ext cx="327221" cy="327221"/>
          </a:xfrm>
          <a:custGeom>
            <a:avLst/>
            <a:gdLst>
              <a:gd name="T0" fmla="*/ 47 w 320"/>
              <a:gd name="T1" fmla="*/ 273 h 320"/>
              <a:gd name="T2" fmla="*/ 160 w 320"/>
              <a:gd name="T3" fmla="*/ 320 h 320"/>
              <a:gd name="T4" fmla="*/ 273 w 320"/>
              <a:gd name="T5" fmla="*/ 273 h 320"/>
              <a:gd name="T6" fmla="*/ 320 w 320"/>
              <a:gd name="T7" fmla="*/ 160 h 320"/>
              <a:gd name="T8" fmla="*/ 273 w 320"/>
              <a:gd name="T9" fmla="*/ 47 h 320"/>
              <a:gd name="T10" fmla="*/ 160 w 320"/>
              <a:gd name="T11" fmla="*/ 0 h 320"/>
              <a:gd name="T12" fmla="*/ 47 w 320"/>
              <a:gd name="T13" fmla="*/ 47 h 320"/>
              <a:gd name="T14" fmla="*/ 0 w 320"/>
              <a:gd name="T15" fmla="*/ 160 h 320"/>
              <a:gd name="T16" fmla="*/ 47 w 320"/>
              <a:gd name="T17" fmla="*/ 2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320">
                <a:moveTo>
                  <a:pt x="47" y="273"/>
                </a:moveTo>
                <a:cubicBezTo>
                  <a:pt x="77" y="303"/>
                  <a:pt x="117" y="320"/>
                  <a:pt x="160" y="320"/>
                </a:cubicBezTo>
                <a:cubicBezTo>
                  <a:pt x="202" y="320"/>
                  <a:pt x="243" y="303"/>
                  <a:pt x="273" y="273"/>
                </a:cubicBezTo>
                <a:cubicBezTo>
                  <a:pt x="303" y="243"/>
                  <a:pt x="320" y="203"/>
                  <a:pt x="320" y="160"/>
                </a:cubicBezTo>
                <a:cubicBezTo>
                  <a:pt x="320" y="117"/>
                  <a:pt x="303" y="77"/>
                  <a:pt x="273" y="47"/>
                </a:cubicBezTo>
                <a:cubicBezTo>
                  <a:pt x="243" y="17"/>
                  <a:pt x="202" y="0"/>
                  <a:pt x="160" y="0"/>
                </a:cubicBezTo>
                <a:cubicBezTo>
                  <a:pt x="117" y="0"/>
                  <a:pt x="77" y="17"/>
                  <a:pt x="47" y="47"/>
                </a:cubicBezTo>
                <a:cubicBezTo>
                  <a:pt x="16" y="77"/>
                  <a:pt x="0" y="117"/>
                  <a:pt x="0" y="160"/>
                </a:cubicBezTo>
                <a:cubicBezTo>
                  <a:pt x="0" y="203"/>
                  <a:pt x="16" y="243"/>
                  <a:pt x="47" y="273"/>
                </a:cubicBezTo>
              </a:path>
            </a:pathLst>
          </a:custGeom>
          <a:noFill/>
          <a:ln w="19050">
            <a:solidFill>
              <a:srgbClr val="FFFFFF"/>
            </a:solid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FFFFFF"/>
              </a:solidFill>
              <a:effectLst/>
              <a:uLnTx/>
              <a:uFillTx/>
            </a:endParaRPr>
          </a:p>
        </p:txBody>
      </p:sp>
      <p:sp>
        <p:nvSpPr>
          <p:cNvPr id="13" name="Freeform 103"/>
          <p:cNvSpPr>
            <a:spLocks/>
          </p:cNvSpPr>
          <p:nvPr/>
        </p:nvSpPr>
        <p:spPr bwMode="auto">
          <a:xfrm>
            <a:off x="6583683" y="4255017"/>
            <a:ext cx="191062" cy="154976"/>
          </a:xfrm>
          <a:custGeom>
            <a:avLst/>
            <a:gdLst>
              <a:gd name="T0" fmla="*/ 230 w 230"/>
              <a:gd name="T1" fmla="*/ 22 h 187"/>
              <a:gd name="T2" fmla="*/ 203 w 230"/>
              <a:gd name="T3" fmla="*/ 30 h 187"/>
              <a:gd name="T4" fmla="*/ 224 w 230"/>
              <a:gd name="T5" fmla="*/ 4 h 187"/>
              <a:gd name="T6" fmla="*/ 194 w 230"/>
              <a:gd name="T7" fmla="*/ 15 h 187"/>
              <a:gd name="T8" fmla="*/ 159 w 230"/>
              <a:gd name="T9" fmla="*/ 0 h 187"/>
              <a:gd name="T10" fmla="*/ 112 w 230"/>
              <a:gd name="T11" fmla="*/ 48 h 187"/>
              <a:gd name="T12" fmla="*/ 113 w 230"/>
              <a:gd name="T13" fmla="*/ 58 h 187"/>
              <a:gd name="T14" fmla="*/ 16 w 230"/>
              <a:gd name="T15" fmla="*/ 9 h 187"/>
              <a:gd name="T16" fmla="*/ 10 w 230"/>
              <a:gd name="T17" fmla="*/ 33 h 187"/>
              <a:gd name="T18" fmla="*/ 31 w 230"/>
              <a:gd name="T19" fmla="*/ 72 h 187"/>
              <a:gd name="T20" fmla="*/ 9 w 230"/>
              <a:gd name="T21" fmla="*/ 66 h 187"/>
              <a:gd name="T22" fmla="*/ 9 w 230"/>
              <a:gd name="T23" fmla="*/ 67 h 187"/>
              <a:gd name="T24" fmla="*/ 47 w 230"/>
              <a:gd name="T25" fmla="*/ 113 h 187"/>
              <a:gd name="T26" fmla="*/ 35 w 230"/>
              <a:gd name="T27" fmla="*/ 115 h 187"/>
              <a:gd name="T28" fmla="*/ 26 w 230"/>
              <a:gd name="T29" fmla="*/ 114 h 187"/>
              <a:gd name="T30" fmla="*/ 70 w 230"/>
              <a:gd name="T31" fmla="*/ 147 h 187"/>
              <a:gd name="T32" fmla="*/ 11 w 230"/>
              <a:gd name="T33" fmla="*/ 167 h 187"/>
              <a:gd name="T34" fmla="*/ 0 w 230"/>
              <a:gd name="T35" fmla="*/ 166 h 187"/>
              <a:gd name="T36" fmla="*/ 72 w 230"/>
              <a:gd name="T37" fmla="*/ 187 h 187"/>
              <a:gd name="T38" fmla="*/ 207 w 230"/>
              <a:gd name="T39" fmla="*/ 53 h 187"/>
              <a:gd name="T40" fmla="*/ 207 w 230"/>
              <a:gd name="T41" fmla="*/ 47 h 187"/>
              <a:gd name="T42" fmla="*/ 230 w 230"/>
              <a:gd name="T43" fmla="*/ 2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0" h="187">
                <a:moveTo>
                  <a:pt x="230" y="22"/>
                </a:moveTo>
                <a:cubicBezTo>
                  <a:pt x="222" y="26"/>
                  <a:pt x="213" y="29"/>
                  <a:pt x="203" y="30"/>
                </a:cubicBezTo>
                <a:cubicBezTo>
                  <a:pt x="213" y="24"/>
                  <a:pt x="220" y="15"/>
                  <a:pt x="224" y="4"/>
                </a:cubicBezTo>
                <a:cubicBezTo>
                  <a:pt x="215" y="9"/>
                  <a:pt x="205" y="13"/>
                  <a:pt x="194" y="15"/>
                </a:cubicBezTo>
                <a:cubicBezTo>
                  <a:pt x="185" y="6"/>
                  <a:pt x="173" y="0"/>
                  <a:pt x="159" y="0"/>
                </a:cubicBezTo>
                <a:cubicBezTo>
                  <a:pt x="133" y="0"/>
                  <a:pt x="112" y="21"/>
                  <a:pt x="112" y="48"/>
                </a:cubicBezTo>
                <a:cubicBezTo>
                  <a:pt x="112" y="51"/>
                  <a:pt x="113" y="55"/>
                  <a:pt x="113" y="58"/>
                </a:cubicBezTo>
                <a:cubicBezTo>
                  <a:pt x="74" y="56"/>
                  <a:pt x="39" y="38"/>
                  <a:pt x="16" y="9"/>
                </a:cubicBezTo>
                <a:cubicBezTo>
                  <a:pt x="12" y="16"/>
                  <a:pt x="10" y="24"/>
                  <a:pt x="10" y="33"/>
                </a:cubicBezTo>
                <a:cubicBezTo>
                  <a:pt x="10" y="49"/>
                  <a:pt x="18" y="64"/>
                  <a:pt x="31" y="72"/>
                </a:cubicBezTo>
                <a:cubicBezTo>
                  <a:pt x="23" y="72"/>
                  <a:pt x="16" y="70"/>
                  <a:pt x="9" y="66"/>
                </a:cubicBezTo>
                <a:cubicBezTo>
                  <a:pt x="9" y="66"/>
                  <a:pt x="9" y="66"/>
                  <a:pt x="9" y="67"/>
                </a:cubicBezTo>
                <a:cubicBezTo>
                  <a:pt x="9" y="90"/>
                  <a:pt x="26" y="109"/>
                  <a:pt x="47" y="113"/>
                </a:cubicBezTo>
                <a:cubicBezTo>
                  <a:pt x="43" y="114"/>
                  <a:pt x="39" y="115"/>
                  <a:pt x="35" y="115"/>
                </a:cubicBezTo>
                <a:cubicBezTo>
                  <a:pt x="32" y="115"/>
                  <a:pt x="29" y="114"/>
                  <a:pt x="26" y="114"/>
                </a:cubicBezTo>
                <a:cubicBezTo>
                  <a:pt x="32" y="133"/>
                  <a:pt x="49" y="146"/>
                  <a:pt x="70" y="147"/>
                </a:cubicBezTo>
                <a:cubicBezTo>
                  <a:pt x="54" y="159"/>
                  <a:pt x="33" y="167"/>
                  <a:pt x="11" y="167"/>
                </a:cubicBezTo>
                <a:cubicBezTo>
                  <a:pt x="8" y="167"/>
                  <a:pt x="4" y="167"/>
                  <a:pt x="0" y="166"/>
                </a:cubicBezTo>
                <a:cubicBezTo>
                  <a:pt x="21" y="180"/>
                  <a:pt x="46" y="187"/>
                  <a:pt x="72" y="187"/>
                </a:cubicBezTo>
                <a:cubicBezTo>
                  <a:pt x="159" y="187"/>
                  <a:pt x="207" y="115"/>
                  <a:pt x="207" y="53"/>
                </a:cubicBezTo>
                <a:cubicBezTo>
                  <a:pt x="207" y="51"/>
                  <a:pt x="207" y="49"/>
                  <a:pt x="207" y="47"/>
                </a:cubicBezTo>
                <a:cubicBezTo>
                  <a:pt x="216" y="40"/>
                  <a:pt x="224" y="32"/>
                  <a:pt x="230" y="22"/>
                </a:cubicBezTo>
                <a:close/>
              </a:path>
            </a:pathLst>
          </a:custGeom>
          <a:solidFill>
            <a:srgbClr val="FFFFFF"/>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endParaRPr>
          </a:p>
        </p:txBody>
      </p:sp>
    </p:spTree>
    <p:extLst>
      <p:ext uri="{BB962C8B-B14F-4D97-AF65-F5344CB8AC3E}">
        <p14:creationId xmlns:p14="http://schemas.microsoft.com/office/powerpoint/2010/main" val="2732931910"/>
      </p:ext>
    </p:extLst>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453</TotalTime>
  <Words>394</Words>
  <Application>Microsoft Office PowerPoint</Application>
  <PresentationFormat>Widescreen</PresentationFormat>
  <Paragraphs>40</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Century Gothic</vt:lpstr>
      <vt:lpstr>Times New Roman</vt:lpstr>
      <vt:lpstr>Wingdings</vt:lpstr>
      <vt:lpstr>Wingdings 2</vt:lpstr>
      <vt:lpstr>Quotable</vt:lpstr>
      <vt:lpstr>Shadow Christians Communicate the Gospel</vt:lpstr>
      <vt:lpstr>Shadow Christians Share the Gospel </vt:lpstr>
      <vt:lpstr>Shadow Christians Share the Gospel </vt:lpstr>
      <vt:lpstr>Shadow Christians Share the Gospel </vt:lpstr>
      <vt:lpstr>Shadow Christians Share the Gospel </vt:lpstr>
      <vt:lpstr>Shadow Christians Start New  Churches and Ministries</vt:lpstr>
      <vt:lpstr>Shadow Christians Start New  Churches and Ministries</vt:lpstr>
      <vt:lpstr>Shadow Christians Start New  Churches and Ministries</vt:lpstr>
      <vt:lpstr>Be a Kick-starter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Resurrection:  It changes Everything</dc:title>
  <dc:creator>Eric Espinoza</dc:creator>
  <cp:lastModifiedBy>Eric Espinoza</cp:lastModifiedBy>
  <cp:revision>43</cp:revision>
  <dcterms:created xsi:type="dcterms:W3CDTF">2018-02-28T17:07:29Z</dcterms:created>
  <dcterms:modified xsi:type="dcterms:W3CDTF">2021-01-28T21:10:20Z</dcterms:modified>
</cp:coreProperties>
</file>